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rgbClr val="375A7D"/>
          </a:solidFill>
        </a:fill>
      </a:tcStyle>
    </a:wholeTbl>
    <a:band2H>
      <a:tcTxStyle b="def" i="def"/>
      <a:tcStyle>
        <a:tcBdr/>
        <a:fill>
          <a:solidFill>
            <a:srgbClr val="3B749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53D5FD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53D5FD"/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53D5FD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A0A0A">
              <a:alpha val="92000"/>
            </a:srgbClr>
          </a:solidFill>
        </a:fill>
      </a:tcStyle>
    </a:band2H>
    <a:firstCo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635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635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D6D6D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080">
              <a:alpha val="3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41B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D26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2">
            <a:satOff val="44164"/>
            <a:lumOff val="14231"/>
          </a:schemeClr>
        </a:fontRef>
        <a:schemeClr val="accent2">
          <a:satOff val="44164"/>
          <a:lumOff val="1423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jpeg>
</file>

<file path=ppt/media/image1.png>
</file>

<file path=ppt/media/image10.jpe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60400" y="4292600"/>
            <a:ext cx="11684000" cy="2222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60400" y="3416300"/>
            <a:ext cx="11684000" cy="889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half" idx="13"/>
          </p:nvPr>
        </p:nvSpPr>
        <p:spPr>
          <a:xfrm>
            <a:off x="6300089" y="4564106"/>
            <a:ext cx="7556501" cy="522477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143918632_1620x1622.jpeg"/>
          <p:cNvSpPr/>
          <p:nvPr>
            <p:ph type="pic" sz="half" idx="14"/>
          </p:nvPr>
        </p:nvSpPr>
        <p:spPr>
          <a:xfrm>
            <a:off x="6502400" y="-881415"/>
            <a:ext cx="6821383" cy="68278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idx="15"/>
          </p:nvPr>
        </p:nvSpPr>
        <p:spPr>
          <a:xfrm>
            <a:off x="-2540000" y="-114300"/>
            <a:ext cx="9182100" cy="996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“Type a quote here.”"/>
          <p:cNvSpPr txBox="1"/>
          <p:nvPr>
            <p:ph type="body" sz="quarter" idx="14"/>
          </p:nvPr>
        </p:nvSpPr>
        <p:spPr>
          <a:xfrm>
            <a:off x="1270000" y="424815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–Johnny Appleseed"/>
          <p:cNvSpPr txBox="1"/>
          <p:nvPr>
            <p:ph type="body" sz="quarter" idx="13"/>
          </p:nvPr>
        </p:nvSpPr>
        <p:spPr>
          <a:xfrm>
            <a:off x="1270000" y="29591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3" name="“Type a quote here.”"/>
          <p:cNvSpPr txBox="1"/>
          <p:nvPr>
            <p:ph type="body" sz="quarter" idx="14"/>
          </p:nvPr>
        </p:nvSpPr>
        <p:spPr>
          <a:xfrm>
            <a:off x="1270000" y="134620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14" name="Image"/>
          <p:cNvSpPr/>
          <p:nvPr>
            <p:ph type="pic" idx="15"/>
          </p:nvPr>
        </p:nvSpPr>
        <p:spPr>
          <a:xfrm>
            <a:off x="0" y="3570816"/>
            <a:ext cx="13128426" cy="7150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mage"/>
          <p:cNvSpPr/>
          <p:nvPr>
            <p:ph type="pic" idx="13"/>
          </p:nvPr>
        </p:nvSpPr>
        <p:spPr>
          <a:xfrm>
            <a:off x="-594281" y="-25301"/>
            <a:ext cx="14181306" cy="980536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-594281" y="-25301"/>
            <a:ext cx="14181306" cy="980536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-63500" y="2667000"/>
            <a:ext cx="13119100" cy="714502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60400" y="3759200"/>
            <a:ext cx="11684000" cy="2222500"/>
          </a:xfrm>
          <a:prstGeom prst="rect">
            <a:avLst/>
          </a:prstGeom>
        </p:spPr>
        <p:txBody>
          <a:bodyPr anchor="ctr"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Image"/>
          <p:cNvSpPr/>
          <p:nvPr>
            <p:ph type="pic" idx="13"/>
          </p:nvPr>
        </p:nvSpPr>
        <p:spPr>
          <a:xfrm>
            <a:off x="4864100" y="-38100"/>
            <a:ext cx="9782402" cy="97944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Title Text"/>
          <p:cNvSpPr txBox="1"/>
          <p:nvPr>
            <p:ph type="title"/>
          </p:nvPr>
        </p:nvSpPr>
        <p:spPr>
          <a:xfrm>
            <a:off x="546100" y="4305300"/>
            <a:ext cx="5410200" cy="2984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Body Level One…"/>
          <p:cNvSpPr txBox="1"/>
          <p:nvPr>
            <p:ph type="body" sz="quarter" idx="1"/>
          </p:nvPr>
        </p:nvSpPr>
        <p:spPr>
          <a:xfrm>
            <a:off x="546100" y="3429000"/>
            <a:ext cx="5410200" cy="889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/>
          <p:nvPr>
            <p:ph type="pic" idx="13"/>
          </p:nvPr>
        </p:nvSpPr>
        <p:spPr>
          <a:xfrm>
            <a:off x="4864100" y="-38100"/>
            <a:ext cx="9782402" cy="97944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660400" y="609600"/>
            <a:ext cx="5080000" cy="1854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half" idx="1"/>
          </p:nvPr>
        </p:nvSpPr>
        <p:spPr>
          <a:xfrm>
            <a:off x="660400" y="2819400"/>
            <a:ext cx="5080000" cy="60579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3200"/>
              </a:spcBef>
              <a:buClr>
                <a:srgbClr val="646464"/>
              </a:buClr>
              <a:defRPr sz="3000"/>
            </a:lvl1pPr>
            <a:lvl2pPr marL="787400" indent="-393700">
              <a:spcBef>
                <a:spcPts val="3200"/>
              </a:spcBef>
              <a:buClr>
                <a:srgbClr val="646464"/>
              </a:buClr>
              <a:defRPr sz="3000"/>
            </a:lvl2pPr>
            <a:lvl3pPr marL="1181100" indent="-393700">
              <a:spcBef>
                <a:spcPts val="3200"/>
              </a:spcBef>
              <a:buClr>
                <a:srgbClr val="646464"/>
              </a:buClr>
              <a:defRPr sz="3000"/>
            </a:lvl3pPr>
            <a:lvl4pPr marL="1574800" indent="-393700">
              <a:spcBef>
                <a:spcPts val="3200"/>
              </a:spcBef>
              <a:buClr>
                <a:srgbClr val="646464"/>
              </a:buClr>
              <a:defRPr sz="3000"/>
            </a:lvl4pPr>
            <a:lvl5pPr marL="1968500" indent="-393700">
              <a:spcBef>
                <a:spcPts val="3200"/>
              </a:spcBef>
              <a:buClr>
                <a:srgbClr val="646464"/>
              </a:buClr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xfrm>
            <a:off x="660400" y="1511300"/>
            <a:ext cx="11684000" cy="6718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60400" y="609600"/>
            <a:ext cx="11684000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60400" y="2019300"/>
            <a:ext cx="11684000" cy="671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897" y="9258299"/>
            <a:ext cx="35204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titleStyle>
    <p:bodyStyle>
      <a:lvl1pPr marL="4699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9398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14097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18796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23495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28194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32893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37592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42291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rawfilm-ihMzQV3lleo-unsplash.jpg" descr="rawfilm-ihMzQV3lleo-unsplash.jpg">
            <a:hlinkClick r:id="" invalidUrl="" action="ppaction://hlinkshowjump?jump=nextslide" tgtFrame="" tooltip="" history="1" highlightClick="0" endSnd="0"/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652282" y="-44608"/>
            <a:ext cx="17391485" cy="9782712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Natural resources"/>
          <p:cNvSpPr txBox="1"/>
          <p:nvPr>
            <p:ph type="ctrTitle"/>
          </p:nvPr>
        </p:nvSpPr>
        <p:spPr>
          <a:xfrm>
            <a:off x="660400" y="4298950"/>
            <a:ext cx="11684000" cy="2222500"/>
          </a:xfrm>
          <a:prstGeom prst="rect">
            <a:avLst/>
          </a:prstGeom>
        </p:spPr>
        <p:txBody>
          <a:bodyPr/>
          <a:lstStyle/>
          <a:p>
            <a:pPr/>
            <a:r>
              <a:t>Natural resources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- water has potential energy initially…"/>
          <p:cNvSpPr txBox="1"/>
          <p:nvPr>
            <p:ph type="ctrTitle"/>
          </p:nvPr>
        </p:nvSpPr>
        <p:spPr>
          <a:xfrm>
            <a:off x="538974" y="2562289"/>
            <a:ext cx="11684001" cy="4893858"/>
          </a:xfrm>
          <a:prstGeom prst="rect">
            <a:avLst/>
          </a:prstGeom>
        </p:spPr>
        <p:txBody>
          <a:bodyPr/>
          <a:lstStyle/>
          <a:p>
            <a:pPr defTabSz="572516">
              <a:defRPr spc="548" sz="3430"/>
            </a:pPr>
            <a:r>
              <a:t>- water has potential energy initially</a:t>
            </a:r>
          </a:p>
          <a:p>
            <a:pPr defTabSz="572516">
              <a:defRPr spc="548" sz="3430"/>
            </a:pPr>
            <a:r>
              <a:t>- then transferred to kinetic energy</a:t>
            </a:r>
          </a:p>
          <a:p>
            <a:pPr defTabSz="572516">
              <a:defRPr spc="548" sz="3430"/>
            </a:pPr>
            <a:r>
              <a:t>- water flows down through trench and is forced to push a turbine</a:t>
            </a:r>
          </a:p>
          <a:p>
            <a:pPr defTabSz="572516">
              <a:defRPr spc="548" sz="3430"/>
            </a:pPr>
            <a:r>
              <a:t>- turbine generates electricity</a:t>
            </a:r>
          </a:p>
          <a:p>
            <a:pPr defTabSz="572516">
              <a:defRPr spc="548" sz="3430"/>
            </a:pPr>
            <a:r>
              <a:t>- water stores energy very well</a:t>
            </a:r>
          </a:p>
          <a:p>
            <a:pPr defTabSz="572516">
              <a:defRPr spc="548" sz="3430"/>
            </a:pPr>
            <a:r>
              <a:t>- much cheaper to store in water than batteries</a:t>
            </a:r>
          </a:p>
        </p:txBody>
      </p:sp>
      <p:sp>
        <p:nvSpPr>
          <p:cNvPr id="167" name="Hydroelectric"/>
          <p:cNvSpPr txBox="1"/>
          <p:nvPr>
            <p:ph type="subTitle" sz="quarter" idx="1"/>
          </p:nvPr>
        </p:nvSpPr>
        <p:spPr>
          <a:xfrm>
            <a:off x="538974" y="1033328"/>
            <a:ext cx="11684001" cy="889001"/>
          </a:xfrm>
          <a:prstGeom prst="rect">
            <a:avLst/>
          </a:prstGeom>
        </p:spPr>
        <p:txBody>
          <a:bodyPr/>
          <a:lstStyle/>
          <a:p>
            <a:pPr/>
            <a:r>
              <a:t>Hydroelectric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901747"/>
            <a:ext cx="13004801" cy="79501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Water stores energy too!"/>
          <p:cNvSpPr txBox="1"/>
          <p:nvPr>
            <p:ph type="subTitle" sz="quarter" idx="1"/>
          </p:nvPr>
        </p:nvSpPr>
        <p:spPr>
          <a:xfrm>
            <a:off x="356836" y="380667"/>
            <a:ext cx="11684001" cy="889001"/>
          </a:xfrm>
          <a:prstGeom prst="rect">
            <a:avLst/>
          </a:prstGeom>
        </p:spPr>
        <p:txBody>
          <a:bodyPr/>
          <a:lstStyle/>
          <a:p>
            <a:pPr/>
            <a:r>
              <a:t>Water stores energy too!</a:t>
            </a:r>
          </a:p>
        </p:txBody>
      </p:sp>
      <p:sp>
        <p:nvSpPr>
          <p:cNvPr id="172" name="- pump water to top of reservoir…"/>
          <p:cNvSpPr txBox="1"/>
          <p:nvPr/>
        </p:nvSpPr>
        <p:spPr>
          <a:xfrm>
            <a:off x="455494" y="3742657"/>
            <a:ext cx="12093812" cy="1997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 algn="l" defTabSz="385572">
              <a:defRPr cap="all" spc="654" sz="4092"/>
            </a:pPr>
            <a:r>
              <a:t>- pump water to top of reservoir</a:t>
            </a:r>
          </a:p>
          <a:p>
            <a:pPr algn="l" defTabSz="385572">
              <a:defRPr cap="all" spc="654" sz="4092"/>
            </a:pPr>
            <a:r>
              <a:t>- let it run down again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Timber_harvesting_in_Kielder_Forest.JPG" descr="Timber_harvesting_in_Kielder_Fores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Trees/Biofuels"/>
          <p:cNvSpPr txBox="1"/>
          <p:nvPr>
            <p:ph type="ctrTitle"/>
          </p:nvPr>
        </p:nvSpPr>
        <p:spPr>
          <a:xfrm>
            <a:off x="186862" y="3765550"/>
            <a:ext cx="11684001" cy="2222501"/>
          </a:xfrm>
          <a:prstGeom prst="rect">
            <a:avLst/>
          </a:prstGeom>
        </p:spPr>
        <p:txBody>
          <a:bodyPr/>
          <a:lstStyle/>
          <a:p>
            <a:pPr/>
            <a:r>
              <a:t>Trees/Biofuels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- This is considered a renewable resource because we have the ability to replenish the supply of trees…"/>
          <p:cNvSpPr txBox="1"/>
          <p:nvPr>
            <p:ph type="ctrTitle"/>
          </p:nvPr>
        </p:nvSpPr>
        <p:spPr>
          <a:xfrm>
            <a:off x="660400" y="2130796"/>
            <a:ext cx="11684000" cy="7421848"/>
          </a:xfrm>
          <a:prstGeom prst="rect">
            <a:avLst/>
          </a:prstGeom>
        </p:spPr>
        <p:txBody>
          <a:bodyPr/>
          <a:lstStyle/>
          <a:p>
            <a:pPr>
              <a:defRPr spc="576" sz="3600"/>
            </a:pPr>
            <a:r>
              <a:t>- This is considered a renewable resource because we have the ability to replenish the supply of trees</a:t>
            </a:r>
          </a:p>
          <a:p>
            <a:pPr>
              <a:defRPr spc="576" sz="3600"/>
            </a:pPr>
            <a:r>
              <a:t>- Particulate Matter (~5-10 Microns; bad)</a:t>
            </a:r>
          </a:p>
          <a:p>
            <a:pPr>
              <a:defRPr spc="576" sz="3600"/>
            </a:pPr>
            <a:r>
              <a:t>- There are much better forms of NRG production today, so burning trees for energy production is rare (developing countries) </a:t>
            </a:r>
          </a:p>
        </p:txBody>
      </p:sp>
      <p:sp>
        <p:nvSpPr>
          <p:cNvPr id="178" name="Trees/Biofuel —&gt; Renewable?"/>
          <p:cNvSpPr txBox="1"/>
          <p:nvPr>
            <p:ph type="subTitle" sz="quarter" idx="1"/>
          </p:nvPr>
        </p:nvSpPr>
        <p:spPr>
          <a:xfrm>
            <a:off x="660399" y="698603"/>
            <a:ext cx="11684001" cy="889001"/>
          </a:xfrm>
          <a:prstGeom prst="rect">
            <a:avLst/>
          </a:prstGeom>
        </p:spPr>
        <p:txBody>
          <a:bodyPr/>
          <a:lstStyle/>
          <a:p>
            <a:pPr/>
            <a:r>
              <a:t>Trees/Biofuel —&gt; Renewable?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Non-renewables"/>
          <p:cNvSpPr txBox="1"/>
          <p:nvPr>
            <p:ph type="ctrTitle"/>
          </p:nvPr>
        </p:nvSpPr>
        <p:spPr>
          <a:xfrm>
            <a:off x="2026434" y="3898358"/>
            <a:ext cx="8951932" cy="1956884"/>
          </a:xfrm>
          <a:prstGeom prst="rect">
            <a:avLst/>
          </a:prstGeom>
        </p:spPr>
        <p:txBody>
          <a:bodyPr/>
          <a:lstStyle>
            <a:lvl1pPr defTabSz="578358">
              <a:defRPr spc="982" sz="6138"/>
            </a:lvl1pPr>
          </a:lstStyle>
          <a:p>
            <a:pPr/>
            <a:r>
              <a:t>Non-renewables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- supply is fixed…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479044">
              <a:defRPr spc="642" sz="4018"/>
            </a:pPr>
            <a:r>
              <a:t>- supply is fixed</a:t>
            </a:r>
          </a:p>
          <a:p>
            <a:pPr defTabSz="479044">
              <a:defRPr spc="642" sz="4018"/>
            </a:pPr>
            <a:r>
              <a:t>- takes millions of years to be created</a:t>
            </a:r>
          </a:p>
        </p:txBody>
      </p:sp>
      <p:sp>
        <p:nvSpPr>
          <p:cNvPr id="183" name="Reasons for non-renewab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Reasons for non-renewable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636472" y="136378"/>
            <a:ext cx="18277744" cy="9480844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Coal"/>
          <p:cNvSpPr txBox="1"/>
          <p:nvPr>
            <p:ph type="ctrTitle"/>
          </p:nvPr>
        </p:nvSpPr>
        <p:spPr>
          <a:xfrm>
            <a:off x="660400" y="1029295"/>
            <a:ext cx="11684000" cy="2222501"/>
          </a:xfrm>
          <a:prstGeom prst="rect">
            <a:avLst/>
          </a:prstGeom>
        </p:spPr>
        <p:txBody>
          <a:bodyPr/>
          <a:lstStyle/>
          <a:p>
            <a:pPr/>
            <a:r>
              <a:t>Coal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- Fixed supply of coal…"/>
          <p:cNvSpPr txBox="1"/>
          <p:nvPr>
            <p:ph type="ctrTitle"/>
          </p:nvPr>
        </p:nvSpPr>
        <p:spPr>
          <a:xfrm>
            <a:off x="660399" y="1694651"/>
            <a:ext cx="11684001" cy="7431098"/>
          </a:xfrm>
          <a:prstGeom prst="rect">
            <a:avLst/>
          </a:prstGeom>
        </p:spPr>
        <p:txBody>
          <a:bodyPr/>
          <a:lstStyle/>
          <a:p>
            <a:pPr>
              <a:defRPr spc="687" sz="4300"/>
            </a:pPr>
            <a:r>
              <a:t>- Fixed supply of coal </a:t>
            </a:r>
          </a:p>
          <a:p>
            <a:pPr>
              <a:defRPr spc="687" sz="4300"/>
            </a:pPr>
            <a:r>
              <a:t>- Takes millions of years to make</a:t>
            </a:r>
          </a:p>
          <a:p>
            <a:pPr>
              <a:defRPr spc="687" sz="4300"/>
            </a:pPr>
            <a:r>
              <a:t>- causes Acid rain / immense pollution</a:t>
            </a:r>
          </a:p>
          <a:p>
            <a:pPr>
              <a:defRPr spc="687" sz="4300"/>
            </a:pPr>
            <a:r>
              <a:t>- originally used as alternative to burning forests</a:t>
            </a:r>
          </a:p>
        </p:txBody>
      </p:sp>
      <p:sp>
        <p:nvSpPr>
          <p:cNvPr id="189" name="Coal"/>
          <p:cNvSpPr txBox="1"/>
          <p:nvPr>
            <p:ph type="subTitle" sz="quarter" idx="1"/>
          </p:nvPr>
        </p:nvSpPr>
        <p:spPr>
          <a:xfrm>
            <a:off x="660399" y="595660"/>
            <a:ext cx="11684001" cy="889001"/>
          </a:xfrm>
          <a:prstGeom prst="rect">
            <a:avLst/>
          </a:prstGeom>
        </p:spPr>
        <p:txBody>
          <a:bodyPr/>
          <a:lstStyle/>
          <a:p>
            <a:pPr/>
            <a:r>
              <a:t>Coal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833119"/>
            <a:ext cx="13004801" cy="8087361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Oil"/>
          <p:cNvSpPr txBox="1"/>
          <p:nvPr>
            <p:ph type="ctrTitle"/>
          </p:nvPr>
        </p:nvSpPr>
        <p:spPr>
          <a:xfrm>
            <a:off x="797003" y="1150720"/>
            <a:ext cx="11684001" cy="2222501"/>
          </a:xfrm>
          <a:prstGeom prst="rect">
            <a:avLst/>
          </a:prstGeom>
        </p:spPr>
        <p:txBody>
          <a:bodyPr/>
          <a:lstStyle/>
          <a:p>
            <a:pPr/>
            <a:r>
              <a:t>Oil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newables"/>
          <p:cNvSpPr txBox="1"/>
          <p:nvPr>
            <p:ph type="ctrTitle"/>
          </p:nvPr>
        </p:nvSpPr>
        <p:spPr>
          <a:xfrm>
            <a:off x="3271313" y="4262191"/>
            <a:ext cx="6462174" cy="1229218"/>
          </a:xfrm>
          <a:prstGeom prst="rect">
            <a:avLst/>
          </a:prstGeom>
        </p:spPr>
        <p:txBody>
          <a:bodyPr/>
          <a:lstStyle/>
          <a:p>
            <a:pPr/>
            <a:r>
              <a:t>Renewables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maxresdefault.jpg" descr="maxresdefaul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1821" y="725915"/>
            <a:ext cx="14758700" cy="8301770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Natural gas"/>
          <p:cNvSpPr txBox="1"/>
          <p:nvPr>
            <p:ph type="ctrTitle"/>
          </p:nvPr>
        </p:nvSpPr>
        <p:spPr>
          <a:xfrm>
            <a:off x="395528" y="1150796"/>
            <a:ext cx="11684001" cy="2222501"/>
          </a:xfrm>
          <a:prstGeom prst="rect">
            <a:avLst/>
          </a:prstGeom>
        </p:spPr>
        <p:txBody>
          <a:bodyPr/>
          <a:lstStyle/>
          <a:p>
            <a:pPr/>
            <a:r>
              <a:t>Natural gas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34342" y="12635"/>
            <a:ext cx="14665823" cy="972833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Wind turbines"/>
          <p:cNvSpPr txBox="1"/>
          <p:nvPr>
            <p:ph type="ctrTitle"/>
          </p:nvPr>
        </p:nvSpPr>
        <p:spPr>
          <a:xfrm>
            <a:off x="660400" y="998939"/>
            <a:ext cx="11684000" cy="2222501"/>
          </a:xfrm>
          <a:prstGeom prst="rect">
            <a:avLst/>
          </a:prstGeom>
        </p:spPr>
        <p:txBody>
          <a:bodyPr/>
          <a:lstStyle/>
          <a:p>
            <a:pPr/>
            <a:r>
              <a:t>Wind turbines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- uneven heating of atmosphere by sun…"/>
          <p:cNvSpPr txBox="1"/>
          <p:nvPr>
            <p:ph type="ctrTitle"/>
          </p:nvPr>
        </p:nvSpPr>
        <p:spPr>
          <a:xfrm>
            <a:off x="660400" y="1606065"/>
            <a:ext cx="11684000" cy="2222501"/>
          </a:xfrm>
          <a:prstGeom prst="rect">
            <a:avLst/>
          </a:prstGeom>
        </p:spPr>
        <p:txBody>
          <a:bodyPr/>
          <a:lstStyle/>
          <a:p>
            <a:pPr defTabSz="403097">
              <a:defRPr spc="386" sz="2415"/>
            </a:pPr>
            <a:r>
              <a:t>- uneven heating of atmosphere by sun</a:t>
            </a:r>
          </a:p>
          <a:p>
            <a:pPr defTabSz="403097">
              <a:defRPr spc="386" sz="2415"/>
            </a:pPr>
            <a:r>
              <a:t>- air is heated up by sun —&gt; rises</a:t>
            </a:r>
          </a:p>
          <a:p>
            <a:pPr defTabSz="403097">
              <a:defRPr spc="386" sz="2415"/>
            </a:pPr>
            <a:r>
              <a:t>- produces area of low pressure</a:t>
            </a:r>
          </a:p>
          <a:p>
            <a:pPr defTabSz="403097">
              <a:defRPr spc="386" sz="2415"/>
            </a:pPr>
            <a:r>
              <a:t>- cooler air moves in under hot air</a:t>
            </a:r>
          </a:p>
          <a:p>
            <a:pPr defTabSz="403097">
              <a:defRPr spc="386" sz="2415"/>
            </a:pPr>
            <a:r>
              <a:t>- this patters on air movement causes wind</a:t>
            </a:r>
          </a:p>
        </p:txBody>
      </p:sp>
      <p:sp>
        <p:nvSpPr>
          <p:cNvPr id="148" name="What causes wind?"/>
          <p:cNvSpPr txBox="1"/>
          <p:nvPr>
            <p:ph type="subTitle" sz="quarter" idx="1"/>
          </p:nvPr>
        </p:nvSpPr>
        <p:spPr>
          <a:xfrm>
            <a:off x="660400" y="319955"/>
            <a:ext cx="11684000" cy="889001"/>
          </a:xfrm>
          <a:prstGeom prst="rect">
            <a:avLst/>
          </a:prstGeom>
        </p:spPr>
        <p:txBody>
          <a:bodyPr/>
          <a:lstStyle/>
          <a:p>
            <a:pPr/>
            <a:r>
              <a:t>What causes wind?</a:t>
            </a:r>
          </a:p>
        </p:txBody>
      </p:sp>
      <p:pic>
        <p:nvPicPr>
          <p:cNvPr id="14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9388" y="4225675"/>
            <a:ext cx="12186024" cy="4243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- wind moves blades (kinetic NRG doing work)…"/>
          <p:cNvSpPr txBox="1"/>
          <p:nvPr>
            <p:ph type="ctrTitle"/>
          </p:nvPr>
        </p:nvSpPr>
        <p:spPr>
          <a:xfrm>
            <a:off x="660400" y="2834257"/>
            <a:ext cx="12169702" cy="5151886"/>
          </a:xfrm>
          <a:prstGeom prst="rect">
            <a:avLst/>
          </a:prstGeom>
        </p:spPr>
        <p:txBody>
          <a:bodyPr/>
          <a:lstStyle/>
          <a:p>
            <a:pPr defTabSz="496570">
              <a:defRPr spc="475" sz="2975"/>
            </a:pPr>
            <a:r>
              <a:t>- wind moves blades (kinetic NRG doing work)</a:t>
            </a:r>
          </a:p>
          <a:p>
            <a:pPr defTabSz="496570">
              <a:defRPr spc="475" sz="2975"/>
            </a:pPr>
            <a:r>
              <a:t>- blades attached to large gear (work is done to move gear)</a:t>
            </a:r>
          </a:p>
          <a:p>
            <a:pPr defTabSz="496570">
              <a:defRPr spc="475" sz="2975"/>
            </a:pPr>
            <a:r>
              <a:t>- Gear spins turbine —&gt; generates electricity (converts kinetic energy into stored energy)</a:t>
            </a:r>
          </a:p>
          <a:p>
            <a:pPr defTabSz="496570">
              <a:defRPr spc="475" sz="2975"/>
            </a:pPr>
            <a:r>
              <a:t>- energy neither created nor destroyed so energy is converted from one form to another</a:t>
            </a:r>
          </a:p>
          <a:p>
            <a:pPr defTabSz="496570">
              <a:defRPr spc="475" sz="2975"/>
            </a:pPr>
            <a:r>
              <a:t>- main idea behind all energy sources</a:t>
            </a:r>
          </a:p>
        </p:txBody>
      </p:sp>
      <p:sp>
        <p:nvSpPr>
          <p:cNvPr id="152" name="Wind generating electricity"/>
          <p:cNvSpPr txBox="1"/>
          <p:nvPr>
            <p:ph type="subTitle" sz="quarter" idx="1"/>
          </p:nvPr>
        </p:nvSpPr>
        <p:spPr>
          <a:xfrm>
            <a:off x="903250" y="1564564"/>
            <a:ext cx="11684001" cy="889001"/>
          </a:xfrm>
          <a:prstGeom prst="rect">
            <a:avLst/>
          </a:prstGeom>
        </p:spPr>
        <p:txBody>
          <a:bodyPr/>
          <a:lstStyle>
            <a:lvl1pPr>
              <a:defRPr spc="512" sz="3200"/>
            </a:lvl1pPr>
          </a:lstStyle>
          <a:p>
            <a:pPr/>
            <a:r>
              <a:t>Wind generating electricity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1348" y="3147328"/>
            <a:ext cx="10822104" cy="5441709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Solar power with sunlight"/>
          <p:cNvSpPr txBox="1"/>
          <p:nvPr>
            <p:ph type="ctrTitle"/>
          </p:nvPr>
        </p:nvSpPr>
        <p:spPr>
          <a:xfrm>
            <a:off x="660400" y="1548801"/>
            <a:ext cx="11684001" cy="2222501"/>
          </a:xfrm>
          <a:prstGeom prst="rect">
            <a:avLst/>
          </a:prstGeom>
        </p:spPr>
        <p:txBody>
          <a:bodyPr/>
          <a:lstStyle>
            <a:lvl1pPr>
              <a:defRPr spc="768" sz="4800"/>
            </a:lvl1pPr>
          </a:lstStyle>
          <a:p>
            <a:pPr/>
            <a:r>
              <a:t>Solar power with sunlight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How solar panels work:"/>
          <p:cNvSpPr txBox="1"/>
          <p:nvPr>
            <p:ph type="subTitle" sz="quarter" idx="1"/>
          </p:nvPr>
        </p:nvSpPr>
        <p:spPr>
          <a:xfrm>
            <a:off x="660400" y="289598"/>
            <a:ext cx="11684000" cy="889001"/>
          </a:xfrm>
          <a:prstGeom prst="rect">
            <a:avLst/>
          </a:prstGeom>
        </p:spPr>
        <p:txBody>
          <a:bodyPr/>
          <a:lstStyle/>
          <a:p>
            <a:pPr/>
            <a:r>
              <a:t>How solar panels work:</a:t>
            </a:r>
          </a:p>
        </p:txBody>
      </p:sp>
      <p:sp>
        <p:nvSpPr>
          <p:cNvPr id="158" name="When sun’s rays interact with the silicon, electrons move, creating electricity…"/>
          <p:cNvSpPr txBox="1"/>
          <p:nvPr/>
        </p:nvSpPr>
        <p:spPr>
          <a:xfrm>
            <a:off x="346673" y="1530518"/>
            <a:ext cx="5785622" cy="6692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 algn="l" defTabSz="402336">
              <a:defRPr sz="2376">
                <a:solidFill>
                  <a:srgbClr val="565656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310134" indent="-310134" algn="l" defTabSz="514095">
              <a:buSzPct val="90000"/>
              <a:buChar char="-"/>
              <a:defRPr cap="all" spc="380" sz="2376">
                <a:latin typeface="Avenir Book"/>
                <a:ea typeface="Avenir Book"/>
                <a:cs typeface="Avenir Book"/>
                <a:sym typeface="Avenir Book"/>
              </a:defRPr>
            </a:pPr>
          </a:p>
          <a:p>
            <a:pPr marL="310134" indent="-310134" algn="l" defTabSz="514095">
              <a:buSzPct val="90000"/>
              <a:buChar char="-"/>
              <a:defRPr cap="all" spc="380" sz="2376">
                <a:latin typeface="Avenir Book"/>
                <a:ea typeface="Avenir Book"/>
                <a:cs typeface="Avenir Book"/>
                <a:sym typeface="Avenir Book"/>
              </a:defRPr>
            </a:pPr>
            <a:r>
              <a:t>When sun’s rays interact with the silicon, electrons move, creating electricity</a:t>
            </a:r>
          </a:p>
          <a:p>
            <a:pPr marL="310134" indent="-310134" algn="l" defTabSz="514095">
              <a:buSzPct val="90000"/>
              <a:buChar char="-"/>
              <a:defRPr cap="all" spc="380" sz="2376">
                <a:latin typeface="Avenir Book"/>
                <a:ea typeface="Avenir Book"/>
                <a:cs typeface="Avenir Book"/>
                <a:sym typeface="Avenir Book"/>
              </a:defRPr>
            </a:pPr>
            <a:r>
              <a:t>Each panel has lots of smaller cells wired together</a:t>
            </a:r>
          </a:p>
          <a:p>
            <a:pPr marL="310134" indent="-310134" algn="l" defTabSz="514095">
              <a:buSzPct val="90000"/>
              <a:buChar char="-"/>
              <a:defRPr cap="all" spc="380" sz="2376">
                <a:latin typeface="Avenir Book"/>
                <a:ea typeface="Avenir Book"/>
                <a:cs typeface="Avenir Book"/>
                <a:sym typeface="Avenir Book"/>
              </a:defRPr>
            </a:pPr>
            <a:r>
              <a:t>When electrons flow through cells, wiring captures that electricity</a:t>
            </a:r>
          </a:p>
          <a:p>
            <a:pPr marL="310134" indent="-310134" algn="l" defTabSz="514095">
              <a:buSzPct val="90000"/>
              <a:buChar char="-"/>
              <a:defRPr cap="all" spc="380" sz="2376">
                <a:latin typeface="Avenir Book"/>
                <a:ea typeface="Avenir Book"/>
                <a:cs typeface="Avenir Book"/>
                <a:sym typeface="Avenir Book"/>
              </a:defRPr>
            </a:pPr>
            <a:r>
              <a:t>Again, converting energy from one form to another</a:t>
            </a:r>
          </a:p>
        </p:txBody>
      </p:sp>
      <p:pic>
        <p:nvPicPr>
          <p:cNvPr id="159" name="92EADE71-4889-4DF4-BDAA-E6FCCC898766-L0-001.jpeg" descr="92EADE71-4889-4DF4-BDAA-E6FCCC898766-L0-00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84965" y="259150"/>
            <a:ext cx="6235422" cy="87295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00621" y="-39891"/>
            <a:ext cx="16606042" cy="9833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6700" y="2502236"/>
            <a:ext cx="11091400" cy="6987582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Water for energy production"/>
          <p:cNvSpPr txBox="1"/>
          <p:nvPr>
            <p:ph type="ctrTitle"/>
          </p:nvPr>
        </p:nvSpPr>
        <p:spPr>
          <a:xfrm>
            <a:off x="22917" y="406990"/>
            <a:ext cx="11684001" cy="2222501"/>
          </a:xfrm>
          <a:prstGeom prst="rect">
            <a:avLst/>
          </a:prstGeom>
        </p:spPr>
        <p:txBody>
          <a:bodyPr/>
          <a:lstStyle>
            <a:lvl1pPr defTabSz="578358">
              <a:defRPr spc="982" sz="6138"/>
            </a:lvl1pPr>
          </a:lstStyle>
          <a:p>
            <a:pPr/>
            <a:r>
              <a:t>Water for energy production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